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256" r:id="rId2"/>
    <p:sldId id="258" r:id="rId3"/>
    <p:sldId id="260" r:id="rId4"/>
    <p:sldId id="261" r:id="rId5"/>
    <p:sldId id="262" r:id="rId6"/>
    <p:sldId id="263" r:id="rId7"/>
    <p:sldId id="264" r:id="rId8"/>
    <p:sldId id="265" r:id="rId9"/>
    <p:sldId id="266" r:id="rId10"/>
    <p:sldId id="267" r:id="rId11"/>
    <p:sldId id="273" r:id="rId12"/>
    <p:sldId id="272" r:id="rId13"/>
    <p:sldId id="268" r:id="rId14"/>
    <p:sldId id="270" r:id="rId15"/>
    <p:sldId id="269" r:id="rId16"/>
    <p:sldId id="271" r:id="rId17"/>
    <p:sldId id="280" r:id="rId18"/>
    <p:sldId id="279"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9" d="100"/>
          <a:sy n="49" d="100"/>
        </p:scale>
        <p:origin x="-17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9E4607-D3D4-B543-A3E8-BC43D88D4743}" type="datetimeFigureOut">
              <a:rPr lang="en-US" smtClean="0"/>
              <a:t>3/25/13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1BD972-6553-2C4E-8B18-6B65EE942699}" type="slidenum">
              <a:rPr lang="en-US" smtClean="0"/>
              <a:t>‹#›</a:t>
            </a:fld>
            <a:endParaRPr lang="en-US"/>
          </a:p>
        </p:txBody>
      </p:sp>
    </p:spTree>
    <p:extLst>
      <p:ext uri="{BB962C8B-B14F-4D97-AF65-F5344CB8AC3E}">
        <p14:creationId xmlns:p14="http://schemas.microsoft.com/office/powerpoint/2010/main" val="3799420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B10F6-863D-454D-A9F3-64A0701B09A5}" type="datetimeFigureOut">
              <a:rPr lang="en-US" smtClean="0"/>
              <a:t>3/25/13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9F62C2-6454-0A49-81D8-576C21CFB867}" type="slidenum">
              <a:rPr lang="en-US" smtClean="0"/>
              <a:t>‹#›</a:t>
            </a:fld>
            <a:endParaRPr lang="en-US"/>
          </a:p>
        </p:txBody>
      </p:sp>
    </p:spTree>
    <p:extLst>
      <p:ext uri="{BB962C8B-B14F-4D97-AF65-F5344CB8AC3E}">
        <p14:creationId xmlns:p14="http://schemas.microsoft.com/office/powerpoint/2010/main" val="19229227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637A49DA-B1AC-AD47-A370-FB811FF37053}" type="datetimeFigureOut">
              <a:rPr lang="en-US" smtClean="0"/>
              <a:t>3/25/13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637A49DA-B1AC-AD47-A370-FB811FF37053}" type="datetimeFigureOut">
              <a:rPr lang="en-US" smtClean="0"/>
              <a:t>3/25/13</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C5E6DD28-D203-2345-9BA5-AA3DDE296C0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637A49DA-B1AC-AD47-A370-FB811FF37053}" type="datetimeFigureOut">
              <a:rPr lang="en-US" smtClean="0"/>
              <a:t>3/25/13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6DD28-D203-2345-9BA5-AA3DDE296C0A}" type="slidenum">
              <a:rPr lang="en-US" smtClean="0"/>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37A49DA-B1AC-AD47-A370-FB811FF37053}" type="datetimeFigureOut">
              <a:rPr lang="en-US" smtClean="0"/>
              <a:t>3/25/13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37A49DA-B1AC-AD47-A370-FB811FF37053}" type="datetimeFigureOut">
              <a:rPr lang="en-US" smtClean="0"/>
              <a:t>3/25/13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37A49DA-B1AC-AD47-A370-FB811FF37053}" type="datetimeFigureOut">
              <a:rPr lang="en-US" smtClean="0"/>
              <a:t>3/25/13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37A49DA-B1AC-AD47-A370-FB811FF37053}" type="datetimeFigureOut">
              <a:rPr lang="en-US" smtClean="0"/>
              <a:t>3/25/13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637A49DA-B1AC-AD47-A370-FB811FF37053}" type="datetimeFigureOut">
              <a:rPr lang="en-US" smtClean="0"/>
              <a:t>3/25/13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637A49DA-B1AC-AD47-A370-FB811FF37053}" type="datetimeFigureOut">
              <a:rPr lang="en-US" smtClean="0"/>
              <a:t>3/25/13</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37A49DA-B1AC-AD47-A370-FB811FF37053}" type="datetimeFigureOut">
              <a:rPr lang="en-US" smtClean="0"/>
              <a:t>3/25/13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37A49DA-B1AC-AD47-A370-FB811FF37053}" type="datetimeFigureOut">
              <a:rPr lang="en-US" smtClean="0"/>
              <a:t>3/25/13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37A49DA-B1AC-AD47-A370-FB811FF37053}" type="datetimeFigureOut">
              <a:rPr lang="en-US" smtClean="0"/>
              <a:t>3/25/13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37A49DA-B1AC-AD47-A370-FB811FF37053}" type="datetimeFigureOut">
              <a:rPr lang="en-US" smtClean="0"/>
              <a:t>3/25/13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6DD28-D203-2345-9BA5-AA3DDE296C0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637A49DA-B1AC-AD47-A370-FB811FF37053}" type="datetimeFigureOut">
              <a:rPr lang="en-US" smtClean="0"/>
              <a:t>3/25/13</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C5E6DD28-D203-2345-9BA5-AA3DDE296C0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637A49DA-B1AC-AD47-A370-FB811FF37053}" type="datetimeFigureOut">
              <a:rPr lang="en-US" smtClean="0"/>
              <a:t>3/25/13</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C5E6DD28-D203-2345-9BA5-AA3DDE296C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WEATHER – WINDS AND FRONTS</a:t>
            </a:r>
            <a:endParaRPr lang="en-US" dirty="0"/>
          </a:p>
        </p:txBody>
      </p:sp>
    </p:spTree>
    <p:extLst>
      <p:ext uri="{BB962C8B-B14F-4D97-AF65-F5344CB8AC3E}">
        <p14:creationId xmlns:p14="http://schemas.microsoft.com/office/powerpoint/2010/main" val="232536159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Occluded Front</a:t>
            </a:r>
            <a:endParaRPr lang="en-US" dirty="0"/>
          </a:p>
        </p:txBody>
      </p:sp>
      <p:sp>
        <p:nvSpPr>
          <p:cNvPr id="3" name="Content Placeholder 2"/>
          <p:cNvSpPr>
            <a:spLocks noGrp="1"/>
          </p:cNvSpPr>
          <p:nvPr>
            <p:ph idx="1"/>
          </p:nvPr>
        </p:nvSpPr>
        <p:spPr>
          <a:xfrm>
            <a:off x="364710" y="1949824"/>
            <a:ext cx="8319173" cy="2248555"/>
          </a:xfrm>
        </p:spPr>
        <p:txBody>
          <a:bodyPr>
            <a:noAutofit/>
          </a:bodyPr>
          <a:lstStyle/>
          <a:p>
            <a:r>
              <a:rPr lang="en-US" sz="2800" dirty="0">
                <a:latin typeface="Times New Roman" charset="0"/>
              </a:rPr>
              <a:t>An occluded front forms when a fast-moving cold front overtakes a slower warm front. </a:t>
            </a:r>
          </a:p>
          <a:p>
            <a:r>
              <a:rPr lang="en-US" sz="2800" dirty="0">
                <a:latin typeface="Times New Roman" charset="0"/>
              </a:rPr>
              <a:t>All types of occluded fronts can produce cloudy weather with precipitation. </a:t>
            </a:r>
          </a:p>
          <a:p>
            <a:endParaRPr lang="en-US" sz="2800" dirty="0"/>
          </a:p>
        </p:txBody>
      </p:sp>
      <p:pic>
        <p:nvPicPr>
          <p:cNvPr id="4" name="Picture 8" descr="im55"/>
          <p:cNvPicPr>
            <a:picLocks noChangeAspect="1" noChangeArrowheads="1"/>
          </p:cNvPicPr>
          <p:nvPr/>
        </p:nvPicPr>
        <p:blipFill rotWithShape="1">
          <a:blip r:embed="rId2">
            <a:extLst>
              <a:ext uri="{28A0092B-C50C-407E-A947-70E740481C1C}">
                <a14:useLocalDpi xmlns:a14="http://schemas.microsoft.com/office/drawing/2010/main" val="0"/>
              </a:ext>
            </a:extLst>
          </a:blip>
          <a:srcRect l="50250"/>
          <a:stretch/>
        </p:blipFill>
        <p:spPr bwMode="auto">
          <a:xfrm>
            <a:off x="364710" y="4198379"/>
            <a:ext cx="3790951" cy="25019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im55"/>
          <p:cNvPicPr>
            <a:picLocks noChangeAspect="1" noChangeArrowheads="1"/>
          </p:cNvPicPr>
          <p:nvPr/>
        </p:nvPicPr>
        <p:blipFill rotWithShape="1">
          <a:blip r:embed="rId2">
            <a:extLst>
              <a:ext uri="{28A0092B-C50C-407E-A947-70E740481C1C}">
                <a14:useLocalDpi xmlns:a14="http://schemas.microsoft.com/office/drawing/2010/main" val="0"/>
              </a:ext>
            </a:extLst>
          </a:blip>
          <a:srcRect r="50342"/>
          <a:stretch/>
        </p:blipFill>
        <p:spPr bwMode="auto">
          <a:xfrm>
            <a:off x="4578994" y="4198379"/>
            <a:ext cx="3783957" cy="250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1898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par>
                          <p:cTn id="16" fill="hold">
                            <p:stCondLst>
                              <p:cond delay="0"/>
                            </p:stCondLst>
                            <p:childTnLst>
                              <p:par>
                                <p:cTn id="17" presetID="4" presetClass="entr" presetSubtype="32"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ox(ou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im55"/>
          <p:cNvPicPr>
            <a:picLocks noChangeAspect="1" noChangeArrowheads="1"/>
          </p:cNvPicPr>
          <p:nvPr/>
        </p:nvPicPr>
        <p:blipFill rotWithShape="1">
          <a:blip r:embed="rId2">
            <a:extLst>
              <a:ext uri="{28A0092B-C50C-407E-A947-70E740481C1C}">
                <a14:useLocalDpi xmlns:a14="http://schemas.microsoft.com/office/drawing/2010/main" val="0"/>
              </a:ext>
            </a:extLst>
          </a:blip>
          <a:srcRect l="50620"/>
          <a:stretch/>
        </p:blipFill>
        <p:spPr bwMode="auto">
          <a:xfrm>
            <a:off x="324538" y="536222"/>
            <a:ext cx="8701177" cy="5785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2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im55"/>
          <p:cNvPicPr>
            <a:picLocks noChangeAspect="1" noChangeArrowheads="1"/>
          </p:cNvPicPr>
          <p:nvPr/>
        </p:nvPicPr>
        <p:blipFill rotWithShape="1">
          <a:blip r:embed="rId2">
            <a:extLst>
              <a:ext uri="{28A0092B-C50C-407E-A947-70E740481C1C}">
                <a14:useLocalDpi xmlns:a14="http://schemas.microsoft.com/office/drawing/2010/main" val="0"/>
              </a:ext>
            </a:extLst>
          </a:blip>
          <a:srcRect r="50120"/>
          <a:stretch/>
        </p:blipFill>
        <p:spPr bwMode="auto">
          <a:xfrm>
            <a:off x="0" y="536221"/>
            <a:ext cx="8960778" cy="5898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9271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and Low Pressure Centers</a:t>
            </a:r>
            <a:endParaRPr lang="en-US" dirty="0"/>
          </a:p>
        </p:txBody>
      </p:sp>
      <p:sp>
        <p:nvSpPr>
          <p:cNvPr id="3" name="Content Placeholder 2"/>
          <p:cNvSpPr>
            <a:spLocks noGrp="1"/>
          </p:cNvSpPr>
          <p:nvPr>
            <p:ph idx="1"/>
          </p:nvPr>
        </p:nvSpPr>
        <p:spPr/>
        <p:txBody>
          <a:bodyPr>
            <a:normAutofit/>
          </a:bodyPr>
          <a:lstStyle/>
          <a:p>
            <a:r>
              <a:rPr lang="en-US" sz="2800" dirty="0">
                <a:latin typeface="Times New Roman" charset="0"/>
              </a:rPr>
              <a:t>In areas where pressure is high, air sinks. </a:t>
            </a:r>
          </a:p>
          <a:p>
            <a:r>
              <a:rPr lang="en-US" sz="2800" dirty="0">
                <a:latin typeface="Times New Roman" charset="0"/>
              </a:rPr>
              <a:t>As it spreads, the Coriolis effect turns the air in a clockwise direction in the northern </a:t>
            </a:r>
            <a:r>
              <a:rPr lang="en-US" sz="2800" dirty="0" smtClean="0">
                <a:latin typeface="Times New Roman" charset="0"/>
              </a:rPr>
              <a:t>hemisphere</a:t>
            </a:r>
          </a:p>
          <a:p>
            <a:r>
              <a:rPr lang="en-US" sz="2800" dirty="0">
                <a:latin typeface="Times New Roman" charset="0"/>
              </a:rPr>
              <a:t>Because the air is sinking, air near a high-pressure center is usually dry with few clouds. </a:t>
            </a:r>
          </a:p>
          <a:p>
            <a:endParaRPr lang="en-US" sz="2800" dirty="0"/>
          </a:p>
        </p:txBody>
      </p:sp>
    </p:spTree>
    <p:extLst>
      <p:ext uri="{BB962C8B-B14F-4D97-AF65-F5344CB8AC3E}">
        <p14:creationId xmlns:p14="http://schemas.microsoft.com/office/powerpoint/2010/main" val="1691694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_sf_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16" y="226812"/>
            <a:ext cx="7983989" cy="6358290"/>
          </a:xfrm>
          <a:prstGeom prst="rect">
            <a:avLst/>
          </a:prstGeom>
        </p:spPr>
      </p:pic>
    </p:spTree>
    <p:extLst>
      <p:ext uri="{BB962C8B-B14F-4D97-AF65-F5344CB8AC3E}">
        <p14:creationId xmlns:p14="http://schemas.microsoft.com/office/powerpoint/2010/main" val="238339475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and Low Pressure Centers</a:t>
            </a:r>
          </a:p>
        </p:txBody>
      </p:sp>
      <p:sp>
        <p:nvSpPr>
          <p:cNvPr id="3" name="Content Placeholder 2"/>
          <p:cNvSpPr>
            <a:spLocks noGrp="1"/>
          </p:cNvSpPr>
          <p:nvPr>
            <p:ph idx="1"/>
          </p:nvPr>
        </p:nvSpPr>
        <p:spPr/>
        <p:txBody>
          <a:bodyPr>
            <a:normAutofit/>
          </a:bodyPr>
          <a:lstStyle/>
          <a:p>
            <a:r>
              <a:rPr lang="en-US" sz="2800" dirty="0">
                <a:latin typeface="Times New Roman" charset="0"/>
              </a:rPr>
              <a:t>As air flows into a low-pressure center, it rises and cools.</a:t>
            </a:r>
          </a:p>
          <a:p>
            <a:r>
              <a:rPr lang="en-US" sz="2800" dirty="0">
                <a:latin typeface="Times New Roman" charset="0"/>
              </a:rPr>
              <a:t>Eventually, the air reaches its dew point and the water vapor condenses, forming clouds and precipitation. </a:t>
            </a:r>
          </a:p>
          <a:p>
            <a:r>
              <a:rPr lang="en-US" sz="2800" dirty="0">
                <a:latin typeface="Times New Roman" charset="0"/>
              </a:rPr>
              <a:t>Air circulates in a counterclockwise direction in the northern hemisphere in a low-pressure center. </a:t>
            </a:r>
          </a:p>
          <a:p>
            <a:endParaRPr lang="en-US" sz="2800" dirty="0"/>
          </a:p>
        </p:txBody>
      </p:sp>
    </p:spTree>
    <p:extLst>
      <p:ext uri="{BB962C8B-B14F-4D97-AF65-F5344CB8AC3E}">
        <p14:creationId xmlns:p14="http://schemas.microsoft.com/office/powerpoint/2010/main" val="20296174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10248" r="26010"/>
          <a:stretch/>
        </p:blipFill>
        <p:spPr>
          <a:xfrm>
            <a:off x="1270180" y="966202"/>
            <a:ext cx="6765653" cy="5613194"/>
          </a:xfrm>
          <a:prstGeom prst="rect">
            <a:avLst/>
          </a:prstGeom>
        </p:spPr>
      </p:pic>
      <p:sp>
        <p:nvSpPr>
          <p:cNvPr id="5" name="TextBox 4"/>
          <p:cNvSpPr txBox="1"/>
          <p:nvPr/>
        </p:nvSpPr>
        <p:spPr>
          <a:xfrm>
            <a:off x="699895" y="200014"/>
            <a:ext cx="7880301" cy="584776"/>
          </a:xfrm>
          <a:prstGeom prst="rect">
            <a:avLst/>
          </a:prstGeom>
          <a:noFill/>
        </p:spPr>
        <p:txBody>
          <a:bodyPr wrap="square" rtlCol="0">
            <a:spAutoFit/>
          </a:bodyPr>
          <a:lstStyle/>
          <a:p>
            <a:pPr algn="ctr"/>
            <a:r>
              <a:rPr lang="en-US" sz="3200" b="1" dirty="0" smtClean="0"/>
              <a:t>Satellite Image – Blizzard of 2013</a:t>
            </a:r>
            <a:endParaRPr lang="en-US" sz="3200" b="1" dirty="0"/>
          </a:p>
        </p:txBody>
      </p:sp>
    </p:spTree>
    <p:extLst>
      <p:ext uri="{BB962C8B-B14F-4D97-AF65-F5344CB8AC3E}">
        <p14:creationId xmlns:p14="http://schemas.microsoft.com/office/powerpoint/2010/main" val="203214033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6207" y="336907"/>
            <a:ext cx="7994632" cy="2246769"/>
          </a:xfrm>
          <a:prstGeom prst="rect">
            <a:avLst/>
          </a:prstGeom>
          <a:noFill/>
        </p:spPr>
        <p:txBody>
          <a:bodyPr wrap="square" rtlCol="0">
            <a:spAutoFit/>
          </a:bodyPr>
          <a:lstStyle/>
          <a:p>
            <a:r>
              <a:rPr lang="en-US" sz="2800" b="1" dirty="0" smtClean="0"/>
              <a:t>Some weather map symbols</a:t>
            </a:r>
          </a:p>
          <a:p>
            <a:r>
              <a:rPr lang="en-US" sz="2800" dirty="0" smtClean="0"/>
              <a:t>Cold Front – blue, pointy spikes</a:t>
            </a:r>
          </a:p>
          <a:p>
            <a:r>
              <a:rPr lang="en-US" sz="2800" dirty="0" smtClean="0"/>
              <a:t>Warm Front – Red, round knobs</a:t>
            </a:r>
          </a:p>
          <a:p>
            <a:r>
              <a:rPr lang="en-US" sz="2800" dirty="0" smtClean="0"/>
              <a:t>When mixed, it is either stationary (opposite sides of bar) or occluded (same side of bar and purple). </a:t>
            </a:r>
            <a:endParaRPr lang="en-US" sz="2800" dirty="0"/>
          </a:p>
        </p:txBody>
      </p:sp>
      <p:pic>
        <p:nvPicPr>
          <p:cNvPr id="4" name="Picture 3"/>
          <p:cNvPicPr>
            <a:picLocks noChangeAspect="1"/>
          </p:cNvPicPr>
          <p:nvPr/>
        </p:nvPicPr>
        <p:blipFill>
          <a:blip r:embed="rId2"/>
          <a:stretch>
            <a:fillRect/>
          </a:stretch>
        </p:blipFill>
        <p:spPr>
          <a:xfrm>
            <a:off x="596207" y="2901551"/>
            <a:ext cx="8229600" cy="3403600"/>
          </a:xfrm>
          <a:prstGeom prst="rect">
            <a:avLst/>
          </a:prstGeom>
        </p:spPr>
      </p:pic>
    </p:spTree>
    <p:extLst>
      <p:ext uri="{BB962C8B-B14F-4D97-AF65-F5344CB8AC3E}">
        <p14:creationId xmlns:p14="http://schemas.microsoft.com/office/powerpoint/2010/main" val="42004471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orm_mult_fro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966" y="2588457"/>
            <a:ext cx="8504434" cy="352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pPr>
              <a:spcBef>
                <a:spcPct val="50000"/>
              </a:spcBef>
            </a:pPr>
            <a:r>
              <a:rPr lang="en-US" sz="4000" b="1" dirty="0"/>
              <a:t>Full Fledge Storm</a:t>
            </a:r>
          </a:p>
        </p:txBody>
      </p:sp>
    </p:spTree>
    <p:extLst>
      <p:ext uri="{BB962C8B-B14F-4D97-AF65-F5344CB8AC3E}">
        <p14:creationId xmlns:p14="http://schemas.microsoft.com/office/powerpoint/2010/main" val="110069920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2"/>
          <p:cNvSpPr txBox="1">
            <a:spLocks noChangeArrowheads="1"/>
          </p:cNvSpPr>
          <p:nvPr/>
        </p:nvSpPr>
        <p:spPr bwMode="auto">
          <a:xfrm>
            <a:off x="457200" y="1828800"/>
            <a:ext cx="8305800" cy="4476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eaLnBrk="0" hangingPunct="0">
              <a:defRPr sz="2400">
                <a:solidFill>
                  <a:schemeClr val="tx1"/>
                </a:solidFill>
                <a:latin typeface="Arial" charset="0"/>
                <a:ea typeface="ＭＳ Ｐゴシック" charset="0"/>
                <a:cs typeface="ＭＳ Ｐゴシック" charset="0"/>
              </a:defRPr>
            </a:lvl1pPr>
            <a:lvl2pPr marL="914400" indent="-457200" eaLnBrk="0" hangingPunct="0">
              <a:defRPr sz="2400">
                <a:solidFill>
                  <a:schemeClr val="tx1"/>
                </a:solidFill>
                <a:latin typeface="Arial" charset="0"/>
                <a:ea typeface="ＭＳ Ｐゴシック" charset="0"/>
              </a:defRPr>
            </a:lvl2pPr>
            <a:lvl3pPr marL="1371600" indent="-4572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514350" indent="-514350">
              <a:spcBef>
                <a:spcPts val="700"/>
              </a:spcBef>
              <a:buClr>
                <a:schemeClr val="accent2"/>
              </a:buClr>
              <a:buSzPct val="90000"/>
              <a:buFont typeface="+mj-lt"/>
              <a:buAutoNum type="arabicPeriod"/>
            </a:pPr>
            <a:r>
              <a:rPr lang="en-US" sz="3200" dirty="0">
                <a:latin typeface="Tw Cen MT" charset="0"/>
              </a:rPr>
              <a:t>Severe Weather</a:t>
            </a:r>
          </a:p>
          <a:p>
            <a:pPr lvl="1">
              <a:spcBef>
                <a:spcPts val="550"/>
              </a:spcBef>
              <a:buClr>
                <a:schemeClr val="accent1"/>
              </a:buClr>
              <a:buSzPct val="90000"/>
              <a:buFont typeface="Tw Cen MT" charset="0"/>
              <a:buAutoNum type="alphaLcPeriod"/>
            </a:pPr>
            <a:r>
              <a:rPr lang="en-US" sz="3200" dirty="0">
                <a:latin typeface="Tw Cen MT" charset="0"/>
              </a:rPr>
              <a:t>THUNDERSTORMS occur inside warm, moist air masses and at </a:t>
            </a:r>
            <a:r>
              <a:rPr lang="en-US" sz="3200" dirty="0" smtClean="0">
                <a:latin typeface="Tw Cen MT" charset="0"/>
              </a:rPr>
              <a:t>FRONTS.</a:t>
            </a:r>
          </a:p>
          <a:p>
            <a:pPr lvl="2">
              <a:spcBef>
                <a:spcPts val="550"/>
              </a:spcBef>
              <a:buClr>
                <a:schemeClr val="accent1"/>
              </a:buClr>
              <a:buSzPct val="90000"/>
              <a:buFont typeface="Arial"/>
              <a:buChar char="•"/>
            </a:pPr>
            <a:r>
              <a:rPr lang="en-US" sz="3200" dirty="0" smtClean="0">
                <a:latin typeface="Tw Cen MT" charset="0"/>
              </a:rPr>
              <a:t>Warm</a:t>
            </a:r>
            <a:r>
              <a:rPr lang="en-US" sz="3200" dirty="0">
                <a:latin typeface="Tw Cen MT" charset="0"/>
              </a:rPr>
              <a:t>, moist air is forced rapidly upward, where it cools and </a:t>
            </a:r>
            <a:r>
              <a:rPr lang="en-US" sz="3200" dirty="0" smtClean="0">
                <a:latin typeface="Tw Cen MT" charset="0"/>
              </a:rPr>
              <a:t>condenses.</a:t>
            </a:r>
          </a:p>
          <a:p>
            <a:pPr lvl="2">
              <a:spcBef>
                <a:spcPts val="500"/>
              </a:spcBef>
              <a:buClr>
                <a:schemeClr val="accent2"/>
              </a:buClr>
              <a:buSzPct val="90000"/>
              <a:buFont typeface="Arial"/>
              <a:buChar char="•"/>
            </a:pPr>
            <a:r>
              <a:rPr lang="en-US" sz="3200" dirty="0" smtClean="0">
                <a:latin typeface="Tw Cen MT" charset="0"/>
              </a:rPr>
              <a:t>Strong </a:t>
            </a:r>
            <a:r>
              <a:rPr lang="en-US" sz="3200" dirty="0">
                <a:latin typeface="Tw Cen MT" charset="0"/>
              </a:rPr>
              <a:t>updrafts of warm air and sinking, rain-cooled air cause strong winds.</a:t>
            </a:r>
          </a:p>
          <a:p>
            <a:pPr eaLnBrk="1" hangingPunct="1">
              <a:spcBef>
                <a:spcPct val="50000"/>
              </a:spcBef>
            </a:pPr>
            <a:endParaRPr lang="en-US" sz="3200" dirty="0"/>
          </a:p>
        </p:txBody>
      </p:sp>
      <p:sp>
        <p:nvSpPr>
          <p:cNvPr id="2" name="Title 1"/>
          <p:cNvSpPr>
            <a:spLocks noGrp="1"/>
          </p:cNvSpPr>
          <p:nvPr>
            <p:ph type="title"/>
          </p:nvPr>
        </p:nvSpPr>
        <p:spPr/>
        <p:txBody>
          <a:bodyPr/>
          <a:lstStyle/>
          <a:p>
            <a:r>
              <a:rPr lang="en-US" dirty="0" smtClean="0"/>
              <a:t>Section 4 – Severe Weather</a:t>
            </a:r>
            <a:endParaRPr lang="en-US" dirty="0"/>
          </a:p>
        </p:txBody>
      </p:sp>
    </p:spTree>
    <p:extLst>
      <p:ext uri="{BB962C8B-B14F-4D97-AF65-F5344CB8AC3E}">
        <p14:creationId xmlns:p14="http://schemas.microsoft.com/office/powerpoint/2010/main" val="2593300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Wind</a:t>
            </a:r>
            <a:br>
              <a:rPr lang="en-US" dirty="0"/>
            </a:br>
            <a:endParaRPr lang="en-US" dirty="0"/>
          </a:p>
        </p:txBody>
      </p:sp>
      <p:sp>
        <p:nvSpPr>
          <p:cNvPr id="4" name="Content Placeholder 2"/>
          <p:cNvSpPr>
            <a:spLocks noGrp="1"/>
          </p:cNvSpPr>
          <p:nvPr/>
        </p:nvSpPr>
        <p:spPr>
          <a:xfrm>
            <a:off x="304589" y="1904166"/>
            <a:ext cx="5216805" cy="4525963"/>
          </a:xfrm>
          <a:prstGeom prst="rect">
            <a:avLst/>
          </a:prstGeom>
        </p:spPr>
        <p:txBody>
          <a:bodyPr vert="horz" lIns="91440" tIns="45720" rIns="91440" bIns="45720" rtlCol="0">
            <a:noAutofit/>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a:lstStyle>
          <a:p>
            <a:pPr marL="0" indent="0">
              <a:buNone/>
            </a:pPr>
            <a:r>
              <a:rPr lang="en-US" sz="2800" kern="1200" dirty="0" smtClean="0"/>
              <a:t>Wind is air moving from one temperature or pressure area to another</a:t>
            </a:r>
          </a:p>
          <a:p>
            <a:pPr lvl="1"/>
            <a:r>
              <a:rPr lang="en-US" sz="2800" kern="1200" dirty="0" smtClean="0"/>
              <a:t>Coriolis effect – </a:t>
            </a:r>
            <a:r>
              <a:rPr lang="en-US" sz="2800" dirty="0" smtClean="0"/>
              <a:t>because the Earth is rotating, the </a:t>
            </a:r>
            <a:r>
              <a:rPr lang="en-US" sz="2800" kern="1200" dirty="0" smtClean="0"/>
              <a:t>deflected air moves to the right in the northern hemisphere and to the left in the southern hemisphere</a:t>
            </a:r>
          </a:p>
        </p:txBody>
      </p:sp>
      <p:pic>
        <p:nvPicPr>
          <p:cNvPr id="5" name="Picture 4"/>
          <p:cNvPicPr>
            <a:picLocks noChangeAspect="1"/>
          </p:cNvPicPr>
          <p:nvPr/>
        </p:nvPicPr>
        <p:blipFill>
          <a:blip r:embed="rId2"/>
          <a:stretch>
            <a:fillRect/>
          </a:stretch>
        </p:blipFill>
        <p:spPr>
          <a:xfrm>
            <a:off x="5459527" y="2495999"/>
            <a:ext cx="3487624" cy="2812601"/>
          </a:xfrm>
          <a:prstGeom prst="rect">
            <a:avLst/>
          </a:prstGeom>
        </p:spPr>
      </p:pic>
    </p:spTree>
    <p:extLst>
      <p:ext uri="{BB962C8B-B14F-4D97-AF65-F5344CB8AC3E}">
        <p14:creationId xmlns:p14="http://schemas.microsoft.com/office/powerpoint/2010/main" val="15359409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12775" y="228600"/>
            <a:ext cx="8153400" cy="990600"/>
          </a:xfrm>
        </p:spPr>
        <p:txBody>
          <a:bodyPr/>
          <a:lstStyle/>
          <a:p>
            <a:r>
              <a:rPr lang="en-US">
                <a:latin typeface="Tw Cen MT" charset="0"/>
                <a:ea typeface="ＭＳ Ｐゴシック" charset="0"/>
                <a:cs typeface="ＭＳ Ｐゴシック" charset="0"/>
              </a:rPr>
              <a:t>WEATHER PATTERNS </a:t>
            </a:r>
            <a:r>
              <a:rPr lang="en-US" sz="2000">
                <a:latin typeface="Tw Cen MT" charset="0"/>
                <a:ea typeface="ＭＳ Ｐゴシック" charset="0"/>
                <a:cs typeface="ＭＳ Ｐゴシック" charset="0"/>
              </a:rPr>
              <a:t>(CONT</a:t>
            </a:r>
            <a:r>
              <a:rPr lang="ja-JP" altLang="en-US" sz="2000">
                <a:latin typeface="Tw Cen MT" charset="0"/>
                <a:ea typeface="ＭＳ Ｐゴシック" charset="0"/>
                <a:cs typeface="ＭＳ Ｐゴシック" charset="0"/>
              </a:rPr>
              <a:t>’</a:t>
            </a:r>
            <a:r>
              <a:rPr lang="en-US" altLang="ja-JP" sz="2000">
                <a:latin typeface="Tw Cen MT" charset="0"/>
                <a:ea typeface="ＭＳ Ｐゴシック" charset="0"/>
                <a:cs typeface="ＭＳ Ｐゴシック" charset="0"/>
              </a:rPr>
              <a:t>D)</a:t>
            </a:r>
            <a:endParaRPr lang="en-US" sz="2000">
              <a:latin typeface="Tw Cen MT" charset="0"/>
              <a:ea typeface="ＭＳ Ｐゴシック" charset="0"/>
              <a:cs typeface="ＭＳ Ｐゴシック" charset="0"/>
            </a:endParaRPr>
          </a:p>
        </p:txBody>
      </p:sp>
      <p:sp>
        <p:nvSpPr>
          <p:cNvPr id="22530" name="Content Placeholder 2"/>
          <p:cNvSpPr>
            <a:spLocks noGrp="1"/>
          </p:cNvSpPr>
          <p:nvPr>
            <p:ph sz="quarter" idx="1"/>
          </p:nvPr>
        </p:nvSpPr>
        <p:spPr>
          <a:xfrm>
            <a:off x="612775" y="1600200"/>
            <a:ext cx="8153400" cy="4495800"/>
          </a:xfrm>
        </p:spPr>
        <p:txBody>
          <a:bodyPr/>
          <a:lstStyle/>
          <a:p>
            <a:pPr marL="835025" lvl="1" indent="-514350">
              <a:buSzPct val="90000"/>
              <a:buFont typeface="Tw Cen MT" charset="0"/>
              <a:buAutoNum type="alphaLcPeriod" startAt="2"/>
            </a:pPr>
            <a:r>
              <a:rPr lang="en-US" sz="2800" dirty="0">
                <a:latin typeface="Tw Cen MT" charset="0"/>
                <a:ea typeface="ＭＳ Ｐゴシック" charset="0"/>
              </a:rPr>
              <a:t>LIGHTNING </a:t>
            </a:r>
          </a:p>
          <a:p>
            <a:pPr marL="1108075" lvl="2" indent="-514350">
              <a:buSzPct val="90000"/>
            </a:pPr>
            <a:r>
              <a:rPr lang="en-US" sz="2500" dirty="0">
                <a:latin typeface="Tw Cen MT" charset="0"/>
                <a:ea typeface="ＭＳ Ｐゴシック" charset="0"/>
              </a:rPr>
              <a:t>Movement of air inside a storm cloud causes parts of the cloud to become OPPOSITELY CHARGED.</a:t>
            </a:r>
          </a:p>
          <a:p>
            <a:pPr marL="1108075" lvl="2" indent="-514350">
              <a:buSzPct val="90000"/>
            </a:pPr>
            <a:r>
              <a:rPr lang="en-US" sz="2500" dirty="0">
                <a:latin typeface="Tw Cen MT" charset="0"/>
                <a:ea typeface="ＭＳ Ｐゴシック" charset="0"/>
              </a:rPr>
              <a:t>Current flows between the regions of opposite electrical charges, forming a LIGHTNING BOLT.</a:t>
            </a:r>
          </a:p>
          <a:p>
            <a:pPr marL="835025" lvl="1" indent="-514350">
              <a:buSzPct val="90000"/>
              <a:buFont typeface="Tw Cen MT" charset="0"/>
              <a:buAutoNum type="alphaLcPeriod" startAt="2"/>
            </a:pPr>
            <a:r>
              <a:rPr lang="en-US" sz="2800" dirty="0">
                <a:latin typeface="Tw Cen MT" charset="0"/>
                <a:ea typeface="ＭＳ Ｐゴシック" charset="0"/>
              </a:rPr>
              <a:t>THUNDER – lightning SUPERHEATS the air, causing it to expand rapidly and then contract, forming sound waves.</a:t>
            </a:r>
          </a:p>
          <a:p>
            <a:pPr marL="835025" lvl="1" indent="-514350">
              <a:buSzPct val="90000"/>
              <a:buFont typeface="Tw Cen MT" charset="0"/>
              <a:buAutoNum type="alphaLcPeriod" startAt="2"/>
            </a:pPr>
            <a:r>
              <a:rPr lang="en-US" sz="2800" dirty="0">
                <a:latin typeface="Tw Cen MT" charset="0"/>
                <a:ea typeface="ＭＳ Ｐゴシック" charset="0"/>
              </a:rPr>
              <a:t>TORNADO – a violent, whirling wind that moves in a narrow path over land.</a:t>
            </a:r>
          </a:p>
          <a:p>
            <a:pPr marL="1108075" lvl="2" indent="-514350">
              <a:buSzPct val="90000"/>
              <a:buFont typeface="Wingdings" charset="0"/>
              <a:buNone/>
            </a:pPr>
            <a:endParaRPr lang="en-US" sz="2500" dirty="0">
              <a:latin typeface="Tw Cen MT" charset="0"/>
              <a:ea typeface="ＭＳ Ｐゴシック" charset="0"/>
            </a:endParaRPr>
          </a:p>
          <a:p>
            <a:pPr marL="835025" lvl="1" indent="-514350">
              <a:buFont typeface="Wingdings 2" charset="0"/>
              <a:buNone/>
            </a:pPr>
            <a:endParaRPr lang="en-US" sz="3100" dirty="0">
              <a:latin typeface="Tw Cen MT" charset="0"/>
              <a:ea typeface="ＭＳ Ｐゴシック" charset="0"/>
            </a:endParaRPr>
          </a:p>
        </p:txBody>
      </p:sp>
    </p:spTree>
    <p:extLst>
      <p:ext uri="{BB962C8B-B14F-4D97-AF65-F5344CB8AC3E}">
        <p14:creationId xmlns:p14="http://schemas.microsoft.com/office/powerpoint/2010/main" val="19152676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612775" y="228600"/>
            <a:ext cx="8153400" cy="990600"/>
          </a:xfrm>
        </p:spPr>
        <p:txBody>
          <a:bodyPr/>
          <a:lstStyle/>
          <a:p>
            <a:r>
              <a:rPr lang="en-US">
                <a:latin typeface="Tw Cen MT" charset="0"/>
                <a:ea typeface="ＭＳ Ｐゴシック" charset="0"/>
                <a:cs typeface="ＭＳ Ｐゴシック" charset="0"/>
              </a:rPr>
              <a:t>WEATHER PATTERNS </a:t>
            </a:r>
            <a:r>
              <a:rPr lang="en-US" sz="2000">
                <a:latin typeface="Tw Cen MT" charset="0"/>
                <a:ea typeface="ＭＳ Ｐゴシック" charset="0"/>
                <a:cs typeface="ＭＳ Ｐゴシック" charset="0"/>
              </a:rPr>
              <a:t>(CONT</a:t>
            </a:r>
            <a:r>
              <a:rPr lang="ja-JP" altLang="en-US" sz="2000">
                <a:latin typeface="Tw Cen MT" charset="0"/>
                <a:ea typeface="ＭＳ Ｐゴシック" charset="0"/>
                <a:cs typeface="ＭＳ Ｐゴシック" charset="0"/>
              </a:rPr>
              <a:t>’</a:t>
            </a:r>
            <a:r>
              <a:rPr lang="en-US" altLang="ja-JP" sz="2000">
                <a:latin typeface="Tw Cen MT" charset="0"/>
                <a:ea typeface="ＭＳ Ｐゴシック" charset="0"/>
                <a:cs typeface="ＭＳ Ｐゴシック" charset="0"/>
              </a:rPr>
              <a:t>D)</a:t>
            </a:r>
            <a:endParaRPr lang="en-US" sz="2000">
              <a:latin typeface="Tw Cen MT" charset="0"/>
              <a:ea typeface="ＭＳ Ｐゴシック" charset="0"/>
              <a:cs typeface="ＭＳ Ｐゴシック" charset="0"/>
            </a:endParaRPr>
          </a:p>
        </p:txBody>
      </p:sp>
      <p:sp>
        <p:nvSpPr>
          <p:cNvPr id="24578" name="Content Placeholder 2"/>
          <p:cNvSpPr>
            <a:spLocks noGrp="1"/>
          </p:cNvSpPr>
          <p:nvPr>
            <p:ph sz="quarter" idx="1"/>
          </p:nvPr>
        </p:nvSpPr>
        <p:spPr>
          <a:xfrm>
            <a:off x="311064" y="1600200"/>
            <a:ext cx="8455111" cy="5257800"/>
          </a:xfrm>
        </p:spPr>
        <p:txBody>
          <a:bodyPr>
            <a:noAutofit/>
          </a:bodyPr>
          <a:lstStyle/>
          <a:p>
            <a:pPr marL="835025" lvl="1" indent="-514350">
              <a:buSzPct val="90000"/>
              <a:buFont typeface="Tw Cen MT" charset="0"/>
              <a:buAutoNum type="alphaLcPeriod" startAt="5"/>
            </a:pPr>
            <a:r>
              <a:rPr lang="en-US" sz="2800" dirty="0">
                <a:latin typeface="Tw Cen MT" charset="0"/>
                <a:ea typeface="ＭＳ Ｐゴシック" charset="0"/>
              </a:rPr>
              <a:t>HURRICANE – a large, swirling, low-pressure system that forms over tropical oceans</a:t>
            </a:r>
          </a:p>
          <a:p>
            <a:pPr marL="835025" lvl="1" indent="-514350">
              <a:buSzPct val="90000"/>
              <a:buFont typeface="Tw Cen MT" charset="0"/>
              <a:buAutoNum type="alphaLcPeriod" startAt="5"/>
            </a:pPr>
            <a:r>
              <a:rPr lang="en-US" sz="2800" dirty="0">
                <a:latin typeface="Tw Cen MT" charset="0"/>
                <a:ea typeface="ＭＳ Ｐゴシック" charset="0"/>
              </a:rPr>
              <a:t>BLIZZARD – a winter snow storm with strong winds, cold temperatures, and low visibility, that lasts more than THREE hours.</a:t>
            </a:r>
          </a:p>
          <a:p>
            <a:pPr marL="835025" lvl="1" indent="-514350">
              <a:buSzPct val="90000"/>
              <a:buFont typeface="Tw Cen MT" charset="0"/>
              <a:buAutoNum type="alphaLcPeriod" startAt="5"/>
            </a:pPr>
            <a:r>
              <a:rPr lang="en-US" sz="2800" dirty="0">
                <a:latin typeface="Tw Cen MT" charset="0"/>
                <a:ea typeface="ＭＳ Ｐゴシック" charset="0"/>
              </a:rPr>
              <a:t>Severe Weather Safety</a:t>
            </a:r>
          </a:p>
          <a:p>
            <a:pPr marL="1108075" lvl="2" indent="-514350">
              <a:buSzPct val="90000"/>
            </a:pPr>
            <a:r>
              <a:rPr lang="en-US" sz="2800" dirty="0">
                <a:latin typeface="Tw Cen MT" charset="0"/>
                <a:ea typeface="ＭＳ Ｐゴシック" charset="0"/>
              </a:rPr>
              <a:t>A National Weather Service WATCH means conditions are favorable for severe weather to develop.</a:t>
            </a:r>
          </a:p>
          <a:p>
            <a:pPr marL="1108075" lvl="2" indent="-514350">
              <a:buSzPct val="90000"/>
            </a:pPr>
            <a:r>
              <a:rPr lang="en-US" sz="2800" dirty="0">
                <a:latin typeface="Tw Cen MT" charset="0"/>
                <a:ea typeface="ＭＳ Ｐゴシック" charset="0"/>
              </a:rPr>
              <a:t>A WARNING means that severe weather conditions already </a:t>
            </a:r>
            <a:r>
              <a:rPr lang="en-US" sz="2800" dirty="0" smtClean="0">
                <a:latin typeface="Tw Cen MT" charset="0"/>
                <a:ea typeface="ＭＳ Ｐゴシック" charset="0"/>
              </a:rPr>
              <a:t>EXIST!</a:t>
            </a:r>
            <a:endParaRPr lang="en-US" sz="2800" dirty="0">
              <a:latin typeface="Tw Cen MT" charset="0"/>
              <a:ea typeface="ＭＳ Ｐゴシック" charset="0"/>
            </a:endParaRPr>
          </a:p>
          <a:p>
            <a:pPr marL="1108075" lvl="2" indent="-514350">
              <a:buSzPct val="90000"/>
              <a:buFont typeface="Wingdings" charset="0"/>
              <a:buNone/>
            </a:pPr>
            <a:endParaRPr lang="en-US" sz="2800" dirty="0">
              <a:latin typeface="Tw Cen MT" charset="0"/>
              <a:ea typeface="ＭＳ Ｐゴシック" charset="0"/>
            </a:endParaRPr>
          </a:p>
          <a:p>
            <a:pPr marL="835025" lvl="1" indent="-514350">
              <a:buFont typeface="Wingdings 2" charset="0"/>
              <a:buNone/>
            </a:pPr>
            <a:endParaRPr lang="en-US" sz="2800" dirty="0">
              <a:latin typeface="Tw Cen MT" charset="0"/>
              <a:ea typeface="ＭＳ Ｐゴシック" charset="0"/>
            </a:endParaRPr>
          </a:p>
        </p:txBody>
      </p:sp>
    </p:spTree>
    <p:extLst>
      <p:ext uri="{BB962C8B-B14F-4D97-AF65-F5344CB8AC3E}">
        <p14:creationId xmlns:p14="http://schemas.microsoft.com/office/powerpoint/2010/main" val="9112648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7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612775" y="228600"/>
            <a:ext cx="8153400" cy="990600"/>
          </a:xfrm>
        </p:spPr>
        <p:txBody>
          <a:bodyPr/>
          <a:lstStyle/>
          <a:p>
            <a:r>
              <a:rPr lang="en-US">
                <a:latin typeface="Tw Cen MT" charset="0"/>
                <a:ea typeface="ＭＳ Ｐゴシック" charset="0"/>
                <a:cs typeface="ＭＳ Ｐゴシック" charset="0"/>
              </a:rPr>
              <a:t>Weather Forecasts</a:t>
            </a:r>
          </a:p>
        </p:txBody>
      </p:sp>
      <p:sp>
        <p:nvSpPr>
          <p:cNvPr id="26626" name="Content Placeholder 2"/>
          <p:cNvSpPr>
            <a:spLocks noGrp="1"/>
          </p:cNvSpPr>
          <p:nvPr>
            <p:ph sz="quarter" idx="1"/>
          </p:nvPr>
        </p:nvSpPr>
        <p:spPr>
          <a:xfrm>
            <a:off x="612775" y="1600200"/>
            <a:ext cx="8153400" cy="4495800"/>
          </a:xfrm>
        </p:spPr>
        <p:txBody>
          <a:bodyPr>
            <a:normAutofit/>
          </a:bodyPr>
          <a:lstStyle/>
          <a:p>
            <a:r>
              <a:rPr lang="en-US" sz="2800" dirty="0">
                <a:latin typeface="Tw Cen MT" charset="0"/>
                <a:ea typeface="ＭＳ Ｐゴシック" charset="0"/>
                <a:cs typeface="ＭＳ Ｐゴシック" charset="0"/>
              </a:rPr>
              <a:t>METEOROLOGISTS study and predict weather.</a:t>
            </a:r>
          </a:p>
          <a:p>
            <a:r>
              <a:rPr lang="en-US" sz="2800" dirty="0">
                <a:latin typeface="Tw Cen MT" charset="0"/>
                <a:ea typeface="ＭＳ Ｐゴシック" charset="0"/>
                <a:cs typeface="ＭＳ Ｐゴシック" charset="0"/>
              </a:rPr>
              <a:t>The National Weather Service makes WEATHER MAPS.</a:t>
            </a:r>
          </a:p>
          <a:p>
            <a:r>
              <a:rPr lang="en-US" sz="2800" dirty="0">
                <a:latin typeface="Tw Cen MT" charset="0"/>
                <a:ea typeface="ＭＳ Ｐゴシック" charset="0"/>
                <a:cs typeface="ＭＳ Ｐゴシック" charset="0"/>
              </a:rPr>
              <a:t>STATIONAL MODELS show weather conditions at a specific location.</a:t>
            </a:r>
          </a:p>
          <a:p>
            <a:r>
              <a:rPr lang="en-US" sz="2800" dirty="0">
                <a:latin typeface="Tw Cen MT" charset="0"/>
                <a:ea typeface="ＭＳ Ｐゴシック" charset="0"/>
                <a:cs typeface="ＭＳ Ｐゴシック" charset="0"/>
              </a:rPr>
              <a:t>Temperature and pressure</a:t>
            </a:r>
          </a:p>
          <a:p>
            <a:pPr lvl="1"/>
            <a:r>
              <a:rPr lang="en-US" sz="2800" dirty="0">
                <a:latin typeface="Tw Cen MT" charset="0"/>
                <a:ea typeface="ＭＳ Ｐゴシック" charset="0"/>
              </a:rPr>
              <a:t>ISOTHERMS – are lines on a weather map connecting points of equal temperature.</a:t>
            </a:r>
          </a:p>
        </p:txBody>
      </p:sp>
    </p:spTree>
    <p:extLst>
      <p:ext uri="{BB962C8B-B14F-4D97-AF65-F5344CB8AC3E}">
        <p14:creationId xmlns:p14="http://schemas.microsoft.com/office/powerpoint/2010/main" val="4692469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2"/>
          <p:cNvSpPr txBox="1">
            <a:spLocks noChangeArrowheads="1"/>
          </p:cNvSpPr>
          <p:nvPr/>
        </p:nvSpPr>
        <p:spPr bwMode="auto">
          <a:xfrm>
            <a:off x="630823" y="997943"/>
            <a:ext cx="7508697" cy="1778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spcBef>
                <a:spcPts val="550"/>
              </a:spcBef>
              <a:buClr>
                <a:schemeClr val="accent1"/>
              </a:buClr>
              <a:buSzPct val="70000"/>
              <a:buFont typeface="Wingdings 2" charset="0"/>
              <a:buChar char=""/>
            </a:pPr>
            <a:r>
              <a:rPr lang="en-US" sz="2600" dirty="0">
                <a:latin typeface="Tw Cen MT" charset="0"/>
              </a:rPr>
              <a:t> ISOBARS – are lines on a weather map that connect points of equal atmospheric pressure.</a:t>
            </a:r>
          </a:p>
          <a:p>
            <a:pPr lvl="1">
              <a:spcBef>
                <a:spcPts val="550"/>
              </a:spcBef>
              <a:buClr>
                <a:schemeClr val="accent1"/>
              </a:buClr>
              <a:buSzPct val="70000"/>
              <a:buFont typeface="Wingdings 2" charset="0"/>
              <a:buChar char=""/>
            </a:pPr>
            <a:r>
              <a:rPr lang="en-US" sz="2600" dirty="0">
                <a:latin typeface="Tw Cen MT" charset="0"/>
              </a:rPr>
              <a:t> Weather fronts move from WEST to EAST</a:t>
            </a:r>
          </a:p>
          <a:p>
            <a:pPr eaLnBrk="1" hangingPunct="1">
              <a:spcBef>
                <a:spcPct val="50000"/>
              </a:spcBef>
            </a:pPr>
            <a:endParaRPr lang="en-US" sz="1800" dirty="0"/>
          </a:p>
        </p:txBody>
      </p:sp>
    </p:spTree>
    <p:extLst>
      <p:ext uri="{BB962C8B-B14F-4D97-AF65-F5344CB8AC3E}">
        <p14:creationId xmlns:p14="http://schemas.microsoft.com/office/powerpoint/2010/main" val="3047762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(cont’d)</a:t>
            </a:r>
            <a:endParaRPr lang="en-US" dirty="0"/>
          </a:p>
        </p:txBody>
      </p:sp>
      <p:sp>
        <p:nvSpPr>
          <p:cNvPr id="3" name="Content Placeholder 2"/>
          <p:cNvSpPr>
            <a:spLocks noGrp="1"/>
          </p:cNvSpPr>
          <p:nvPr>
            <p:ph idx="1"/>
          </p:nvPr>
        </p:nvSpPr>
        <p:spPr>
          <a:xfrm>
            <a:off x="207376" y="1756604"/>
            <a:ext cx="4542424" cy="4525963"/>
          </a:xfrm>
        </p:spPr>
        <p:txBody>
          <a:bodyPr>
            <a:noAutofit/>
          </a:bodyPr>
          <a:lstStyle/>
          <a:p>
            <a:pPr lvl="1"/>
            <a:r>
              <a:rPr lang="en-US" sz="2800" dirty="0" smtClean="0"/>
              <a:t>Surface winds include the trade winds near the equator, the prevailing westerlies from about 30 degrees to 60 degrees latitude north and south of the equator, and the polar easterlies near the poles</a:t>
            </a:r>
            <a:endParaRPr lang="en-US" sz="2800" dirty="0"/>
          </a:p>
        </p:txBody>
      </p:sp>
      <p:pic>
        <p:nvPicPr>
          <p:cNvPr id="4" name="Picture 3"/>
          <p:cNvPicPr>
            <a:picLocks noChangeAspect="1"/>
          </p:cNvPicPr>
          <p:nvPr/>
        </p:nvPicPr>
        <p:blipFill>
          <a:blip r:embed="rId2"/>
          <a:stretch>
            <a:fillRect/>
          </a:stretch>
        </p:blipFill>
        <p:spPr>
          <a:xfrm>
            <a:off x="4957176" y="2067595"/>
            <a:ext cx="3937000" cy="3175000"/>
          </a:xfrm>
          <a:prstGeom prst="rect">
            <a:avLst/>
          </a:prstGeom>
        </p:spPr>
      </p:pic>
    </p:spTree>
    <p:extLst>
      <p:ext uri="{BB962C8B-B14F-4D97-AF65-F5344CB8AC3E}">
        <p14:creationId xmlns:p14="http://schemas.microsoft.com/office/powerpoint/2010/main" val="12653309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t>
            </a:r>
            <a:r>
              <a:rPr lang="en-US" sz="2000" dirty="0" smtClean="0"/>
              <a:t>(cont’d)</a:t>
            </a:r>
            <a:endParaRPr lang="en-US" sz="2000" dirty="0"/>
          </a:p>
        </p:txBody>
      </p:sp>
      <p:sp>
        <p:nvSpPr>
          <p:cNvPr id="3" name="Content Placeholder 2"/>
          <p:cNvSpPr>
            <a:spLocks noGrp="1"/>
          </p:cNvSpPr>
          <p:nvPr>
            <p:ph idx="1"/>
          </p:nvPr>
        </p:nvSpPr>
        <p:spPr>
          <a:xfrm>
            <a:off x="411502" y="1742497"/>
            <a:ext cx="7583488" cy="1860560"/>
          </a:xfrm>
        </p:spPr>
        <p:txBody>
          <a:bodyPr>
            <a:normAutofit/>
          </a:bodyPr>
          <a:lstStyle/>
          <a:p>
            <a:r>
              <a:rPr lang="en-US" sz="2800" b="1" dirty="0" smtClean="0"/>
              <a:t>Jet streams </a:t>
            </a:r>
            <a:r>
              <a:rPr lang="en-US" sz="2800" dirty="0" smtClean="0"/>
              <a:t>– bands of strong winds near the top of the troposphere at the northern and southern boundaries of the prevailing westerlies.</a:t>
            </a:r>
            <a:endParaRPr lang="en-US" sz="2800" dirty="0"/>
          </a:p>
        </p:txBody>
      </p:sp>
      <p:pic>
        <p:nvPicPr>
          <p:cNvPr id="4" name="Picture 3"/>
          <p:cNvPicPr>
            <a:picLocks noChangeAspect="1"/>
          </p:cNvPicPr>
          <p:nvPr/>
        </p:nvPicPr>
        <p:blipFill>
          <a:blip r:embed="rId2"/>
          <a:stretch>
            <a:fillRect/>
          </a:stretch>
        </p:blipFill>
        <p:spPr>
          <a:xfrm>
            <a:off x="457200" y="3810384"/>
            <a:ext cx="2814250" cy="2760572"/>
          </a:xfrm>
          <a:prstGeom prst="rect">
            <a:avLst/>
          </a:prstGeom>
        </p:spPr>
      </p:pic>
      <p:pic>
        <p:nvPicPr>
          <p:cNvPr id="5" name="Picture 4"/>
          <p:cNvPicPr>
            <a:picLocks noChangeAspect="1"/>
          </p:cNvPicPr>
          <p:nvPr/>
        </p:nvPicPr>
        <p:blipFill>
          <a:blip r:embed="rId3"/>
          <a:stretch>
            <a:fillRect/>
          </a:stretch>
        </p:blipFill>
        <p:spPr>
          <a:xfrm>
            <a:off x="4540233" y="3202610"/>
            <a:ext cx="4159705" cy="3368346"/>
          </a:xfrm>
          <a:prstGeom prst="rect">
            <a:avLst/>
          </a:prstGeom>
        </p:spPr>
      </p:pic>
    </p:spTree>
    <p:extLst>
      <p:ext uri="{BB962C8B-B14F-4D97-AF65-F5344CB8AC3E}">
        <p14:creationId xmlns:p14="http://schemas.microsoft.com/office/powerpoint/2010/main" val="14578225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Air Masses</a:t>
            </a:r>
            <a:endParaRPr lang="en-US" dirty="0"/>
          </a:p>
        </p:txBody>
      </p:sp>
      <p:sp>
        <p:nvSpPr>
          <p:cNvPr id="4" name="Text Box 3"/>
          <p:cNvSpPr txBox="1">
            <a:spLocks noChangeArrowheads="1"/>
          </p:cNvSpPr>
          <p:nvPr/>
        </p:nvSpPr>
        <p:spPr bwMode="auto">
          <a:xfrm>
            <a:off x="533400" y="2085620"/>
            <a:ext cx="3810000" cy="2814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tabLst>
                <a:tab pos="228600" algn="l"/>
                <a:tab pos="1943100" algn="l"/>
              </a:tabLst>
              <a:defRPr>
                <a:solidFill>
                  <a:schemeClr val="tx1"/>
                </a:solidFill>
                <a:latin typeface="Arial" charset="0"/>
                <a:ea typeface="ＭＳ Ｐゴシック" charset="0"/>
              </a:defRPr>
            </a:lvl1pPr>
            <a:lvl2pPr marL="800100" indent="-342900">
              <a:tabLst>
                <a:tab pos="228600" algn="l"/>
                <a:tab pos="1943100" algn="l"/>
              </a:tabLst>
              <a:defRPr>
                <a:solidFill>
                  <a:schemeClr val="tx1"/>
                </a:solidFill>
                <a:latin typeface="Arial" charset="0"/>
                <a:ea typeface="ＭＳ Ｐゴシック" charset="0"/>
              </a:defRPr>
            </a:lvl2pPr>
            <a:lvl3pPr marL="1257300" indent="-342900">
              <a:tabLst>
                <a:tab pos="228600" algn="l"/>
                <a:tab pos="1943100" algn="l"/>
              </a:tabLst>
              <a:defRPr>
                <a:solidFill>
                  <a:schemeClr val="tx1"/>
                </a:solidFill>
                <a:latin typeface="Arial" charset="0"/>
                <a:ea typeface="ＭＳ Ｐゴシック" charset="0"/>
              </a:defRPr>
            </a:lvl3pPr>
            <a:lvl4pPr marL="1714500" indent="-342900">
              <a:tabLst>
                <a:tab pos="228600" algn="l"/>
                <a:tab pos="1943100" algn="l"/>
              </a:tabLst>
              <a:defRPr>
                <a:solidFill>
                  <a:schemeClr val="tx1"/>
                </a:solidFill>
                <a:latin typeface="Arial" charset="0"/>
                <a:ea typeface="ＭＳ Ｐゴシック" charset="0"/>
              </a:defRPr>
            </a:lvl4pPr>
            <a:lvl5pPr marL="2171700" indent="-342900">
              <a:tabLst>
                <a:tab pos="228600" algn="l"/>
                <a:tab pos="1943100" algn="l"/>
              </a:tabLst>
              <a:defRPr>
                <a:solidFill>
                  <a:schemeClr val="tx1"/>
                </a:solidFill>
                <a:latin typeface="Arial" charset="0"/>
                <a:ea typeface="ＭＳ Ｐゴシック" charset="0"/>
              </a:defRPr>
            </a:lvl5pPr>
            <a:lvl6pPr marL="26289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6pPr>
            <a:lvl7pPr marL="30861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7pPr>
            <a:lvl8pPr marL="35433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8pPr>
            <a:lvl9pPr marL="40005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9pPr>
          </a:lstStyle>
          <a:p>
            <a:pPr>
              <a:lnSpc>
                <a:spcPct val="90000"/>
              </a:lnSpc>
              <a:spcBef>
                <a:spcPct val="20000"/>
              </a:spcBef>
              <a:spcAft>
                <a:spcPct val="20000"/>
              </a:spcAft>
              <a:buFontTx/>
              <a:buChar char="•"/>
            </a:pPr>
            <a:r>
              <a:rPr lang="en-US" sz="2800" dirty="0">
                <a:latin typeface="Times New Roman" charset="0"/>
              </a:rPr>
              <a:t>A mass of air that remains over a region for a few days acquires the characteristics of the area over which it occurs.</a:t>
            </a:r>
          </a:p>
        </p:txBody>
      </p:sp>
      <p:sp>
        <p:nvSpPr>
          <p:cNvPr id="5" name="Text Box 4"/>
          <p:cNvSpPr txBox="1">
            <a:spLocks noChangeArrowheads="1"/>
          </p:cNvSpPr>
          <p:nvPr/>
        </p:nvSpPr>
        <p:spPr bwMode="auto">
          <a:xfrm>
            <a:off x="533400" y="5078412"/>
            <a:ext cx="4191000" cy="875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tabLst>
                <a:tab pos="228600" algn="l"/>
                <a:tab pos="1943100" algn="l"/>
              </a:tabLst>
              <a:defRPr>
                <a:solidFill>
                  <a:schemeClr val="tx1"/>
                </a:solidFill>
                <a:latin typeface="Arial" charset="0"/>
                <a:ea typeface="ＭＳ Ｐゴシック" charset="0"/>
              </a:defRPr>
            </a:lvl1pPr>
            <a:lvl2pPr marL="800100" indent="-342900">
              <a:tabLst>
                <a:tab pos="228600" algn="l"/>
                <a:tab pos="1943100" algn="l"/>
              </a:tabLst>
              <a:defRPr>
                <a:solidFill>
                  <a:schemeClr val="tx1"/>
                </a:solidFill>
                <a:latin typeface="Arial" charset="0"/>
                <a:ea typeface="ＭＳ Ｐゴシック" charset="0"/>
              </a:defRPr>
            </a:lvl2pPr>
            <a:lvl3pPr marL="1257300" indent="-342900">
              <a:tabLst>
                <a:tab pos="228600" algn="l"/>
                <a:tab pos="1943100" algn="l"/>
              </a:tabLst>
              <a:defRPr>
                <a:solidFill>
                  <a:schemeClr val="tx1"/>
                </a:solidFill>
                <a:latin typeface="Arial" charset="0"/>
                <a:ea typeface="ＭＳ Ｐゴシック" charset="0"/>
              </a:defRPr>
            </a:lvl3pPr>
            <a:lvl4pPr marL="1714500" indent="-342900">
              <a:tabLst>
                <a:tab pos="228600" algn="l"/>
                <a:tab pos="1943100" algn="l"/>
              </a:tabLst>
              <a:defRPr>
                <a:solidFill>
                  <a:schemeClr val="tx1"/>
                </a:solidFill>
                <a:latin typeface="Arial" charset="0"/>
                <a:ea typeface="ＭＳ Ｐゴシック" charset="0"/>
              </a:defRPr>
            </a:lvl4pPr>
            <a:lvl5pPr marL="2171700" indent="-342900">
              <a:tabLst>
                <a:tab pos="228600" algn="l"/>
                <a:tab pos="1943100" algn="l"/>
              </a:tabLst>
              <a:defRPr>
                <a:solidFill>
                  <a:schemeClr val="tx1"/>
                </a:solidFill>
                <a:latin typeface="Arial" charset="0"/>
                <a:ea typeface="ＭＳ Ｐゴシック" charset="0"/>
              </a:defRPr>
            </a:lvl5pPr>
            <a:lvl6pPr marL="26289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6pPr>
            <a:lvl7pPr marL="30861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7pPr>
            <a:lvl8pPr marL="35433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8pPr>
            <a:lvl9pPr marL="4000500" indent="-342900" fontAlgn="base">
              <a:spcBef>
                <a:spcPct val="0"/>
              </a:spcBef>
              <a:spcAft>
                <a:spcPct val="0"/>
              </a:spcAft>
              <a:tabLst>
                <a:tab pos="228600" algn="l"/>
                <a:tab pos="1943100" algn="l"/>
              </a:tabLst>
              <a:defRPr>
                <a:solidFill>
                  <a:schemeClr val="tx1"/>
                </a:solidFill>
                <a:latin typeface="Arial" charset="0"/>
                <a:ea typeface="ＭＳ Ｐゴシック" charset="0"/>
              </a:defRPr>
            </a:lvl9pPr>
          </a:lstStyle>
          <a:p>
            <a:pPr>
              <a:lnSpc>
                <a:spcPct val="90000"/>
              </a:lnSpc>
              <a:spcBef>
                <a:spcPct val="20000"/>
              </a:spcBef>
              <a:spcAft>
                <a:spcPct val="20000"/>
              </a:spcAft>
              <a:buFontTx/>
              <a:buChar char="•"/>
            </a:pPr>
            <a:r>
              <a:rPr lang="en-US" sz="2800" dirty="0">
                <a:latin typeface="Times New Roman" charset="0"/>
              </a:rPr>
              <a:t>Six major air masses affect North America. </a:t>
            </a:r>
          </a:p>
        </p:txBody>
      </p:sp>
      <p:pic>
        <p:nvPicPr>
          <p:cNvPr id="6" name="Picture 8" descr="im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238" y="1755498"/>
            <a:ext cx="4347334" cy="4940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3612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par>
                          <p:cTn id="13" fill="hold">
                            <p:stCondLst>
                              <p:cond delay="500"/>
                            </p:stCondLst>
                            <p:childTnLst>
                              <p:par>
                                <p:cTn id="14" presetID="4" presetClass="entr" presetSubtype="3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ox(ou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Fronts</a:t>
            </a:r>
            <a:endParaRPr lang="en-US" dirty="0"/>
          </a:p>
        </p:txBody>
      </p:sp>
      <p:sp>
        <p:nvSpPr>
          <p:cNvPr id="3" name="Content Placeholder 2"/>
          <p:cNvSpPr>
            <a:spLocks noGrp="1"/>
          </p:cNvSpPr>
          <p:nvPr>
            <p:ph idx="1"/>
          </p:nvPr>
        </p:nvSpPr>
        <p:spPr/>
        <p:txBody>
          <a:bodyPr>
            <a:normAutofit/>
          </a:bodyPr>
          <a:lstStyle/>
          <a:p>
            <a:r>
              <a:rPr lang="en-US" sz="3600" dirty="0">
                <a:latin typeface="Times New Roman" charset="0"/>
              </a:rPr>
              <a:t>Where air masses of different temperatures meet, a boundary between them, called a </a:t>
            </a:r>
            <a:r>
              <a:rPr lang="en-US" sz="3600" b="1" dirty="0">
                <a:solidFill>
                  <a:srgbClr val="FF3399"/>
                </a:solidFill>
                <a:latin typeface="Times New Roman" charset="0"/>
              </a:rPr>
              <a:t>front</a:t>
            </a:r>
            <a:r>
              <a:rPr lang="en-US" sz="3600" dirty="0">
                <a:latin typeface="Times New Roman" charset="0"/>
              </a:rPr>
              <a:t>, is </a:t>
            </a:r>
            <a:r>
              <a:rPr lang="en-US" sz="3600" dirty="0" smtClean="0">
                <a:latin typeface="Times New Roman" charset="0"/>
              </a:rPr>
              <a:t>created.</a:t>
            </a:r>
            <a:endParaRPr lang="en-US" sz="3600" dirty="0"/>
          </a:p>
        </p:txBody>
      </p:sp>
    </p:spTree>
    <p:extLst>
      <p:ext uri="{BB962C8B-B14F-4D97-AF65-F5344CB8AC3E}">
        <p14:creationId xmlns:p14="http://schemas.microsoft.com/office/powerpoint/2010/main" val="12263010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Fronts</a:t>
            </a:r>
            <a:endParaRPr lang="en-US" dirty="0"/>
          </a:p>
        </p:txBody>
      </p:sp>
      <p:sp>
        <p:nvSpPr>
          <p:cNvPr id="3" name="Content Placeholder 2"/>
          <p:cNvSpPr>
            <a:spLocks noGrp="1"/>
          </p:cNvSpPr>
          <p:nvPr>
            <p:ph idx="1"/>
          </p:nvPr>
        </p:nvSpPr>
        <p:spPr>
          <a:xfrm>
            <a:off x="298231" y="1949824"/>
            <a:ext cx="4482711" cy="4373660"/>
          </a:xfrm>
        </p:spPr>
        <p:txBody>
          <a:bodyPr>
            <a:normAutofit lnSpcReduction="10000"/>
          </a:bodyPr>
          <a:lstStyle/>
          <a:p>
            <a:r>
              <a:rPr lang="en-US" sz="2800" dirty="0">
                <a:latin typeface="Times New Roman" charset="0"/>
              </a:rPr>
              <a:t>When a cold air mass advances and pushes under a warm air mass, the warm air is forced to rise. </a:t>
            </a:r>
          </a:p>
          <a:p>
            <a:r>
              <a:rPr lang="en-US" sz="2800" dirty="0">
                <a:latin typeface="Times New Roman" charset="0"/>
              </a:rPr>
              <a:t>The boundary is known as a cold front. </a:t>
            </a:r>
          </a:p>
          <a:p>
            <a:r>
              <a:rPr lang="en-US" sz="2800" dirty="0">
                <a:latin typeface="Times New Roman" charset="0"/>
              </a:rPr>
              <a:t>A narrow band of violent storms can result from a cold front. </a:t>
            </a:r>
          </a:p>
          <a:p>
            <a:pPr marL="0" indent="0">
              <a:buNone/>
            </a:pPr>
            <a:endParaRPr lang="en-US" sz="2800" dirty="0"/>
          </a:p>
        </p:txBody>
      </p:sp>
      <p:pic>
        <p:nvPicPr>
          <p:cNvPr id="4" name="Picture 10" descr="im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0942" y="2317750"/>
            <a:ext cx="4076700" cy="3497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7026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Fronts</a:t>
            </a:r>
            <a:endParaRPr lang="en-US" dirty="0"/>
          </a:p>
        </p:txBody>
      </p:sp>
      <p:sp>
        <p:nvSpPr>
          <p:cNvPr id="3" name="Content Placeholder 2"/>
          <p:cNvSpPr>
            <a:spLocks noGrp="1"/>
          </p:cNvSpPr>
          <p:nvPr>
            <p:ph idx="1"/>
          </p:nvPr>
        </p:nvSpPr>
        <p:spPr>
          <a:xfrm>
            <a:off x="779463" y="1949824"/>
            <a:ext cx="4042037" cy="4321828"/>
          </a:xfrm>
        </p:spPr>
        <p:txBody>
          <a:bodyPr>
            <a:noAutofit/>
          </a:bodyPr>
          <a:lstStyle/>
          <a:p>
            <a:r>
              <a:rPr lang="en-US" sz="2800" dirty="0">
                <a:latin typeface="Times New Roman" charset="0"/>
              </a:rPr>
              <a:t>If warm air is advancing into a region of colder air, a warm front is formed. </a:t>
            </a:r>
          </a:p>
          <a:p>
            <a:r>
              <a:rPr lang="en-US" sz="2800" dirty="0">
                <a:latin typeface="Times New Roman" charset="0"/>
              </a:rPr>
              <a:t>As the warm air mass moves upward, it cools.  Water vapor condenses and precipitation occurs over a wide area. </a:t>
            </a:r>
          </a:p>
          <a:p>
            <a:endParaRPr lang="en-US" sz="2800" dirty="0"/>
          </a:p>
        </p:txBody>
      </p:sp>
      <p:pic>
        <p:nvPicPr>
          <p:cNvPr id="4" name="Picture 9" descr="im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42" y="2581275"/>
            <a:ext cx="3814763" cy="3248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1514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Stationary Front</a:t>
            </a:r>
            <a:endParaRPr lang="en-US" dirty="0"/>
          </a:p>
        </p:txBody>
      </p:sp>
      <p:sp>
        <p:nvSpPr>
          <p:cNvPr id="3" name="Content Placeholder 2"/>
          <p:cNvSpPr>
            <a:spLocks noGrp="1"/>
          </p:cNvSpPr>
          <p:nvPr>
            <p:ph idx="1"/>
          </p:nvPr>
        </p:nvSpPr>
        <p:spPr>
          <a:xfrm>
            <a:off x="286944" y="1981870"/>
            <a:ext cx="4249413" cy="4007224"/>
          </a:xfrm>
        </p:spPr>
        <p:txBody>
          <a:bodyPr>
            <a:normAutofit/>
          </a:bodyPr>
          <a:lstStyle/>
          <a:p>
            <a:r>
              <a:rPr lang="en-US" sz="2800" dirty="0">
                <a:latin typeface="Times New Roman" charset="0"/>
              </a:rPr>
              <a:t>A stationary front is a front where a warm air mass and a cold air mass meet but neither advances.</a:t>
            </a:r>
          </a:p>
          <a:p>
            <a:r>
              <a:rPr lang="en-US" sz="2800" dirty="0">
                <a:latin typeface="Times New Roman" charset="0"/>
              </a:rPr>
              <a:t>Cloudiness and precipitation occur along the front. </a:t>
            </a:r>
          </a:p>
          <a:p>
            <a:endParaRPr lang="en-US" sz="2800" dirty="0"/>
          </a:p>
        </p:txBody>
      </p:sp>
      <p:pic>
        <p:nvPicPr>
          <p:cNvPr id="4" name="Picture 8" descr="im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6357" y="2743200"/>
            <a:ext cx="4572000" cy="285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1655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293</TotalTime>
  <Words>745</Words>
  <Application>Microsoft Macintosh PowerPoint</Application>
  <PresentationFormat>On-screen Show (4:3)</PresentationFormat>
  <Paragraphs>65</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Pixel</vt:lpstr>
      <vt:lpstr>WEATHER – WINDS AND FRONTS</vt:lpstr>
      <vt:lpstr>Wind </vt:lpstr>
      <vt:lpstr>Wind (cont’d)</vt:lpstr>
      <vt:lpstr>Wind (cont’d)</vt:lpstr>
      <vt:lpstr>Types of Air Masses</vt:lpstr>
      <vt:lpstr>Fronts</vt:lpstr>
      <vt:lpstr>Cold Fronts</vt:lpstr>
      <vt:lpstr>Warm Fronts</vt:lpstr>
      <vt:lpstr>Stationary Front</vt:lpstr>
      <vt:lpstr>Occluded Front</vt:lpstr>
      <vt:lpstr>PowerPoint Presentation</vt:lpstr>
      <vt:lpstr>PowerPoint Presentation</vt:lpstr>
      <vt:lpstr>High and Low Pressure Centers</vt:lpstr>
      <vt:lpstr>PowerPoint Presentation</vt:lpstr>
      <vt:lpstr>High and Low Pressure Centers</vt:lpstr>
      <vt:lpstr>PowerPoint Presentation</vt:lpstr>
      <vt:lpstr>PowerPoint Presentation</vt:lpstr>
      <vt:lpstr>Full Fledge Storm</vt:lpstr>
      <vt:lpstr>Section 4 – Severe Weather</vt:lpstr>
      <vt:lpstr>WEATHER PATTERNS (CONT’D)</vt:lpstr>
      <vt:lpstr>WEATHER PATTERNS (CONT’D)</vt:lpstr>
      <vt:lpstr>Weather Forecasts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 WINDS AND FRONTS</dc:title>
  <dc:creator>St. Aloysius</dc:creator>
  <cp:lastModifiedBy>St. Aloysius</cp:lastModifiedBy>
  <cp:revision>25</cp:revision>
  <cp:lastPrinted>2013-03-25T12:19:25Z</cp:lastPrinted>
  <dcterms:created xsi:type="dcterms:W3CDTF">2013-02-28T15:43:21Z</dcterms:created>
  <dcterms:modified xsi:type="dcterms:W3CDTF">2013-03-25T12:30:57Z</dcterms:modified>
</cp:coreProperties>
</file>